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D81ED-9CFE-48D4-AD98-197AF19E4FE5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C023-0B36-4FE6-8670-9E74145A8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2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31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4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153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8930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9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98639a4dc7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98639a4dc7_0_4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g98639a4dc7_0_43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128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98639a4dc7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98639a4dc7_0_20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g98639a4dc7_0_20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327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98639a4dc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98639a4dc7_0_10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g98639a4dc7_0_10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01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98639a4dc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98639a4dc7_0_10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g98639a4dc7_0_10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00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31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46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07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09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84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716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29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3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3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2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4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1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9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4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8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8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5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A4A4-D504-4892-8CF3-40C05B84336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157C-F2A2-4B05-AE26-0747DCA46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1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mailto:svoehelp@rshbintech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p39"/>
          <p:cNvPicPr preferRelativeResize="0"/>
          <p:nvPr/>
        </p:nvPicPr>
        <p:blipFill rotWithShape="1">
          <a:blip r:embed="rId3">
            <a:alphaModFix/>
          </a:blip>
          <a:srcRect r="2673" b="18624"/>
          <a:stretch/>
        </p:blipFill>
        <p:spPr>
          <a:xfrm>
            <a:off x="0" y="11488"/>
            <a:ext cx="12227471" cy="6812928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39"/>
          <p:cNvSpPr txBox="1">
            <a:spLocks noGrp="1"/>
          </p:cNvSpPr>
          <p:nvPr>
            <p:ph type="title"/>
          </p:nvPr>
        </p:nvSpPr>
        <p:spPr>
          <a:xfrm>
            <a:off x="322589" y="1596433"/>
            <a:ext cx="3903972" cy="47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2800" b="1" dirty="0">
                <a:solidFill>
                  <a:srgbClr val="1B6331"/>
                </a:solidFill>
                <a:latin typeface="Montserrat"/>
                <a:ea typeface="Montserrat"/>
                <a:cs typeface="Montserrat"/>
                <a:sym typeface="Montserrat"/>
              </a:rPr>
              <a:t>Регистрация на платформе </a:t>
            </a:r>
            <a:r>
              <a:rPr lang="ru-RU" sz="2800" b="1" dirty="0" err="1">
                <a:solidFill>
                  <a:srgbClr val="1B6331"/>
                </a:solidFill>
                <a:latin typeface="Montserrat"/>
                <a:ea typeface="Montserrat"/>
                <a:cs typeface="Montserrat"/>
                <a:sym typeface="Montserrat"/>
              </a:rPr>
              <a:t>Своё.Фермерство</a:t>
            </a:r>
            <a:r>
              <a:rPr lang="ru-RU" sz="2800" b="1" dirty="0">
                <a:solidFill>
                  <a:srgbClr val="1B633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800" dirty="0">
                <a:solidFill>
                  <a:srgbClr val="1B633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2800" dirty="0">
                <a:solidFill>
                  <a:srgbClr val="1B633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800" dirty="0">
                <a:solidFill>
                  <a:srgbClr val="1B6331"/>
                </a:solidFill>
                <a:latin typeface="Montserrat"/>
                <a:ea typeface="Montserrat"/>
                <a:cs typeface="Montserrat"/>
                <a:sym typeface="Montserrat"/>
              </a:rPr>
              <a:t>пошаговая инструкция пользователя</a:t>
            </a:r>
            <a:endParaRPr dirty="0"/>
          </a:p>
        </p:txBody>
      </p:sp>
      <p:sp>
        <p:nvSpPr>
          <p:cNvPr id="736" name="Google Shape;736;p39"/>
          <p:cNvSpPr/>
          <p:nvPr/>
        </p:nvSpPr>
        <p:spPr>
          <a:xfrm>
            <a:off x="-35472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39"/>
          <p:cNvSpPr/>
          <p:nvPr/>
        </p:nvSpPr>
        <p:spPr>
          <a:xfrm>
            <a:off x="414028" y="6052007"/>
            <a:ext cx="45416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08;p2" descr="Вырезка экрана">
            <a:extLst>
              <a:ext uri="{FF2B5EF4-FFF2-40B4-BE49-F238E27FC236}">
                <a16:creationId xmlns:a16="http://schemas.microsoft.com/office/drawing/2014/main" id="{B0E52CF1-029E-D64F-A635-4B0D7F2373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9042" y="123034"/>
            <a:ext cx="2747485" cy="592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67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/>
              <a:t>Шаг 2.4 Регистрация юр. лица или ИП</a:t>
            </a:r>
            <a:endParaRPr/>
          </a:p>
        </p:txBody>
      </p:sp>
      <p:sp>
        <p:nvSpPr>
          <p:cNvPr id="828" name="Google Shape;828;p48"/>
          <p:cNvSpPr/>
          <p:nvPr/>
        </p:nvSpPr>
        <p:spPr>
          <a:xfrm rot="-5400000" flipH="1">
            <a:off x="286057" y="1912607"/>
            <a:ext cx="3681411" cy="3391877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829" name="Google Shape;829;p48"/>
          <p:cNvSpPr txBox="1"/>
          <p:nvPr/>
        </p:nvSpPr>
        <p:spPr>
          <a:xfrm>
            <a:off x="722811" y="1690688"/>
            <a:ext cx="3003901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После указания ИНН, остальные данные о компании будут заполнены автоматически.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Заполните фактический адрес и контактные данные, либо поставьте галочки в соответствующих полях, если они совпадают с ранее заполненными личными данными и нажмите «Далее».</a:t>
            </a:r>
            <a:endParaRPr/>
          </a:p>
        </p:txBody>
      </p:sp>
      <p:pic>
        <p:nvPicPr>
          <p:cNvPr id="830" name="Google Shape;830;p48"/>
          <p:cNvPicPr preferRelativeResize="0"/>
          <p:nvPr/>
        </p:nvPicPr>
        <p:blipFill rotWithShape="1">
          <a:blip r:embed="rId3">
            <a:alphaModFix/>
          </a:blip>
          <a:srcRect l="15151" t="11853" r="17230" b="11033"/>
          <a:stretch/>
        </p:blipFill>
        <p:spPr>
          <a:xfrm>
            <a:off x="4390772" y="1628900"/>
            <a:ext cx="7078417" cy="4619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31" name="Google Shape;831;p48"/>
          <p:cNvSpPr/>
          <p:nvPr/>
        </p:nvSpPr>
        <p:spPr>
          <a:xfrm>
            <a:off x="8213298" y="5449249"/>
            <a:ext cx="1906062" cy="626432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08;p2" descr="Вырезка экрана">
            <a:extLst>
              <a:ext uri="{FF2B5EF4-FFF2-40B4-BE49-F238E27FC236}">
                <a16:creationId xmlns:a16="http://schemas.microsoft.com/office/drawing/2014/main" id="{07C32123-0380-0049-95A9-83738FDC2E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172" y="66465"/>
            <a:ext cx="2873828" cy="62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2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/>
              <a:t>Завершение регистрации</a:t>
            </a:r>
            <a:endParaRPr/>
          </a:p>
        </p:txBody>
      </p:sp>
      <p:sp>
        <p:nvSpPr>
          <p:cNvPr id="837" name="Google Shape;837;p49"/>
          <p:cNvSpPr/>
          <p:nvPr/>
        </p:nvSpPr>
        <p:spPr>
          <a:xfrm rot="-5400000" flipH="1">
            <a:off x="956788" y="1781506"/>
            <a:ext cx="2985498" cy="2964766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838" name="Google Shape;838;p49"/>
          <p:cNvSpPr txBox="1"/>
          <p:nvPr/>
        </p:nvSpPr>
        <p:spPr>
          <a:xfrm>
            <a:off x="1227352" y="2043856"/>
            <a:ext cx="2572488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 успешно прошли регистрацию юридического лица или ИП.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Нажав кнопку «Продолжить» вы вернетесь на главную страницу и сможете продолжить навигацию по сайту.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9" name="Google Shape;83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034" y="1690688"/>
            <a:ext cx="6428509" cy="412496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108;p2" descr="Вырезка экрана">
            <a:extLst>
              <a:ext uri="{FF2B5EF4-FFF2-40B4-BE49-F238E27FC236}">
                <a16:creationId xmlns:a16="http://schemas.microsoft.com/office/drawing/2014/main" id="{BBEC63DC-0857-1C46-9EA9-BA5F8D5027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172" y="361573"/>
            <a:ext cx="2873828" cy="62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71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/>
              <a:t>Вход в личный кабинет</a:t>
            </a:r>
            <a:endParaRPr/>
          </a:p>
        </p:txBody>
      </p:sp>
      <p:sp>
        <p:nvSpPr>
          <p:cNvPr id="845" name="Google Shape;845;p50"/>
          <p:cNvSpPr/>
          <p:nvPr/>
        </p:nvSpPr>
        <p:spPr>
          <a:xfrm rot="-5400000" flipH="1">
            <a:off x="558759" y="1941829"/>
            <a:ext cx="2475858" cy="245037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846" name="Google Shape;846;p50"/>
          <p:cNvSpPr txBox="1"/>
          <p:nvPr/>
        </p:nvSpPr>
        <p:spPr>
          <a:xfrm>
            <a:off x="786398" y="2208337"/>
            <a:ext cx="204126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вы хотите войти в личный кабинет, воспользуйтесь кнопкой «Профиль» в правом верхнем углу панели меню.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7" name="Google Shape;847;p50"/>
          <p:cNvPicPr preferRelativeResize="0"/>
          <p:nvPr/>
        </p:nvPicPr>
        <p:blipFill rotWithShape="1">
          <a:blip r:embed="rId3">
            <a:alphaModFix/>
          </a:blip>
          <a:srcRect l="12814" t="11697" r="11340" b="11034"/>
          <a:stretch/>
        </p:blipFill>
        <p:spPr>
          <a:xfrm>
            <a:off x="3422469" y="1824448"/>
            <a:ext cx="8039020" cy="4606836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50"/>
          <p:cNvSpPr/>
          <p:nvPr/>
        </p:nvSpPr>
        <p:spPr>
          <a:xfrm>
            <a:off x="9429706" y="2011693"/>
            <a:ext cx="1944694" cy="2020348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08;p2" descr="Вырезка экрана">
            <a:extLst>
              <a:ext uri="{FF2B5EF4-FFF2-40B4-BE49-F238E27FC236}">
                <a16:creationId xmlns:a16="http://schemas.microsoft.com/office/drawing/2014/main" id="{72401E40-62D1-3740-95F7-38E1EE5AEB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172" y="361573"/>
            <a:ext cx="2873828" cy="62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56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98639a4dc7_0_433"/>
          <p:cNvSpPr txBox="1">
            <a:spLocks noGrp="1"/>
          </p:cNvSpPr>
          <p:nvPr>
            <p:ph type="title"/>
          </p:nvPr>
        </p:nvSpPr>
        <p:spPr>
          <a:xfrm>
            <a:off x="217675" y="86900"/>
            <a:ext cx="10515600" cy="82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Регистрация на</a:t>
            </a:r>
            <a:r>
              <a:rPr lang="ru-RU" sz="3300" dirty="0">
                <a:solidFill>
                  <a:srgbClr val="2584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00" dirty="0" err="1">
                <a:solidFill>
                  <a:srgbClr val="258442"/>
                </a:solidFill>
                <a:latin typeface="Calibri"/>
                <a:ea typeface="Calibri"/>
                <a:cs typeface="Calibri"/>
                <a:sym typeface="Calibri"/>
              </a:rPr>
              <a:t>Своё.Фермерство</a:t>
            </a:r>
            <a:r>
              <a:rPr lang="ru-RU" sz="3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3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g98639a4dc7_0_433"/>
          <p:cNvSpPr txBox="1"/>
          <p:nvPr/>
        </p:nvSpPr>
        <p:spPr>
          <a:xfrm>
            <a:off x="305800" y="878375"/>
            <a:ext cx="109233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Чтобы начать публиковать товары, после регистрации необходимо нажать на раздел сельскохозяйственная продукция для АПК.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9" name="Google Shape;939;g98639a4dc7_0_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4750" y="253475"/>
            <a:ext cx="2281525" cy="4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g98639a4dc7_0_433"/>
          <p:cNvSpPr txBox="1"/>
          <p:nvPr/>
        </p:nvSpPr>
        <p:spPr>
          <a:xfrm>
            <a:off x="5804775" y="2056800"/>
            <a:ext cx="6151500" cy="4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В разделе Моя страница необходимо внести информацию: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Краткое описание: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краткое описание деятельности продавца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Загрузка логотипа: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загрузка фотографии или логотипа продавца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заполнения всех данных нажимаем кнопку: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4" name="Google Shape;944;g98639a4dc7_0_4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0975" y="4511025"/>
            <a:ext cx="131000" cy="1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g98639a4dc7_0_4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3831" y="4205247"/>
            <a:ext cx="17526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g98639a4dc7_0_433"/>
          <p:cNvSpPr txBox="1"/>
          <p:nvPr/>
        </p:nvSpPr>
        <p:spPr>
          <a:xfrm>
            <a:off x="6331781" y="1702725"/>
            <a:ext cx="38967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Шаг 1: Страница Продавца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7" name="Google Shape;947;g98639a4dc7_0_433"/>
          <p:cNvGrpSpPr/>
          <p:nvPr/>
        </p:nvGrpSpPr>
        <p:grpSpPr>
          <a:xfrm>
            <a:off x="5804773" y="1635136"/>
            <a:ext cx="356249" cy="380566"/>
            <a:chOff x="1081088" y="3530601"/>
            <a:chExt cx="465138" cy="496888"/>
          </a:xfrm>
        </p:grpSpPr>
        <p:sp>
          <p:nvSpPr>
            <p:cNvPr id="948" name="Google Shape;948;g98639a4dc7_0_433"/>
            <p:cNvSpPr/>
            <p:nvPr/>
          </p:nvSpPr>
          <p:spPr>
            <a:xfrm>
              <a:off x="1374776" y="3927476"/>
              <a:ext cx="23700" cy="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g98639a4dc7_0_433"/>
            <p:cNvSpPr/>
            <p:nvPr/>
          </p:nvSpPr>
          <p:spPr>
            <a:xfrm>
              <a:off x="1279526" y="3530601"/>
              <a:ext cx="266700" cy="496888"/>
            </a:xfrm>
            <a:custGeom>
              <a:avLst/>
              <a:gdLst/>
              <a:ahLst/>
              <a:cxnLst/>
              <a:rect l="l" t="t" r="r" b="b"/>
              <a:pathLst>
                <a:path w="137" h="256" extrusionOk="0">
                  <a:moveTo>
                    <a:pt x="65" y="256"/>
                  </a:moveTo>
                  <a:cubicBezTo>
                    <a:pt x="57" y="256"/>
                    <a:pt x="57" y="256"/>
                    <a:pt x="57" y="256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6"/>
                    <a:pt x="59" y="204"/>
                    <a:pt x="61" y="204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96" y="204"/>
                    <a:pt x="105" y="195"/>
                    <a:pt x="105" y="184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6"/>
                    <a:pt x="107" y="144"/>
                    <a:pt x="109" y="144"/>
                  </a:cubicBezTo>
                  <a:cubicBezTo>
                    <a:pt x="129" y="144"/>
                    <a:pt x="129" y="144"/>
                    <a:pt x="129" y="144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8"/>
                    <a:pt x="105" y="88"/>
                  </a:cubicBezTo>
                  <a:cubicBezTo>
                    <a:pt x="105" y="44"/>
                    <a:pt x="69" y="8"/>
                    <a:pt x="25" y="8"/>
                  </a:cubicBezTo>
                  <a:cubicBezTo>
                    <a:pt x="17" y="8"/>
                    <a:pt x="10" y="9"/>
                    <a:pt x="2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1"/>
                    <a:pt x="17" y="0"/>
                    <a:pt x="25" y="0"/>
                  </a:cubicBezTo>
                  <a:cubicBezTo>
                    <a:pt x="73" y="0"/>
                    <a:pt x="113" y="39"/>
                    <a:pt x="113" y="87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7" y="139"/>
                    <a:pt x="137" y="139"/>
                    <a:pt x="137" y="140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50"/>
                    <a:pt x="135" y="152"/>
                    <a:pt x="133" y="152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3" y="184"/>
                    <a:pt x="113" y="184"/>
                    <a:pt x="113" y="184"/>
                  </a:cubicBezTo>
                  <a:cubicBezTo>
                    <a:pt x="113" y="199"/>
                    <a:pt x="101" y="212"/>
                    <a:pt x="85" y="212"/>
                  </a:cubicBezTo>
                  <a:cubicBezTo>
                    <a:pt x="65" y="212"/>
                    <a:pt x="65" y="212"/>
                    <a:pt x="65" y="212"/>
                  </a:cubicBezTo>
                  <a:lnTo>
                    <a:pt x="65" y="2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98639a4dc7_0_433"/>
            <p:cNvSpPr/>
            <p:nvPr/>
          </p:nvSpPr>
          <p:spPr>
            <a:xfrm>
              <a:off x="1198563" y="3836988"/>
              <a:ext cx="36513" cy="190500"/>
            </a:xfrm>
            <a:custGeom>
              <a:avLst/>
              <a:gdLst/>
              <a:ahLst/>
              <a:cxnLst/>
              <a:rect l="l" t="t" r="r" b="b"/>
              <a:pathLst>
                <a:path w="19" h="98" extrusionOk="0">
                  <a:moveTo>
                    <a:pt x="19" y="98"/>
                  </a:moveTo>
                  <a:cubicBezTo>
                    <a:pt x="11" y="98"/>
                    <a:pt x="11" y="98"/>
                    <a:pt x="11" y="9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33"/>
                    <a:pt x="5" y="18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15"/>
                    <a:pt x="19" y="32"/>
                    <a:pt x="19" y="50"/>
                  </a:cubicBezTo>
                  <a:lnTo>
                    <a:pt x="19" y="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g98639a4dc7_0_433"/>
            <p:cNvSpPr/>
            <p:nvPr/>
          </p:nvSpPr>
          <p:spPr>
            <a:xfrm>
              <a:off x="1111251" y="3562351"/>
              <a:ext cx="263525" cy="263525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6" y="0"/>
                    <a:pt x="136" y="30"/>
                    <a:pt x="136" y="68"/>
                  </a:cubicBezTo>
                  <a:cubicBezTo>
                    <a:pt x="136" y="105"/>
                    <a:pt x="106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g98639a4dc7_0_433"/>
            <p:cNvSpPr/>
            <p:nvPr/>
          </p:nvSpPr>
          <p:spPr>
            <a:xfrm>
              <a:off x="1150938" y="3598863"/>
              <a:ext cx="101600" cy="103188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48" y="53"/>
                  </a:moveTo>
                  <a:cubicBezTo>
                    <a:pt x="47" y="53"/>
                    <a:pt x="46" y="52"/>
                    <a:pt x="45" y="5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3" y="47"/>
                    <a:pt x="53" y="50"/>
                    <a:pt x="51" y="52"/>
                  </a:cubicBezTo>
                  <a:cubicBezTo>
                    <a:pt x="50" y="52"/>
                    <a:pt x="49" y="53"/>
                    <a:pt x="48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98639a4dc7_0_433"/>
            <p:cNvSpPr/>
            <p:nvPr/>
          </p:nvSpPr>
          <p:spPr>
            <a:xfrm>
              <a:off x="1081088" y="3530601"/>
              <a:ext cx="84138" cy="85725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40" y="44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2"/>
                    <a:pt x="0" y="20"/>
                    <a:pt x="0" y="19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2"/>
                    <a:pt x="44" y="23"/>
                    <a:pt x="44" y="24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2" y="44"/>
                    <a:pt x="40" y="44"/>
                  </a:cubicBezTo>
                  <a:close/>
                  <a:moveTo>
                    <a:pt x="26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19" y="19"/>
                    <a:pt x="17" y="20"/>
                  </a:cubicBezTo>
                  <a:cubicBezTo>
                    <a:pt x="12" y="22"/>
                    <a:pt x="12" y="22"/>
                    <a:pt x="12" y="22"/>
                  </a:cubicBezTo>
                  <a:lnTo>
                    <a:pt x="26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g98639a4dc7_0_433"/>
            <p:cNvSpPr/>
            <p:nvPr/>
          </p:nvSpPr>
          <p:spPr>
            <a:xfrm>
              <a:off x="1150938" y="3600451"/>
              <a:ext cx="185738" cy="187325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75" y="0"/>
                    <a:pt x="96" y="21"/>
                    <a:pt x="96" y="48"/>
                  </a:cubicBezTo>
                  <a:cubicBezTo>
                    <a:pt x="96" y="74"/>
                    <a:pt x="75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g98639a4dc7_0_433"/>
            <p:cNvSpPr/>
            <p:nvPr/>
          </p:nvSpPr>
          <p:spPr>
            <a:xfrm>
              <a:off x="1189038" y="3640138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  <a:cubicBezTo>
                    <a:pt x="56" y="43"/>
                    <a:pt x="44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514478-37A1-B64B-BC79-1223A44A0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06" y="1399735"/>
            <a:ext cx="5214478" cy="2261381"/>
          </a:xfrm>
          <a:prstGeom prst="rect">
            <a:avLst/>
          </a:prstGeom>
        </p:spPr>
      </p:pic>
      <p:sp>
        <p:nvSpPr>
          <p:cNvPr id="941" name="Google Shape;941;g98639a4dc7_0_433"/>
          <p:cNvSpPr/>
          <p:nvPr/>
        </p:nvSpPr>
        <p:spPr>
          <a:xfrm>
            <a:off x="4360220" y="3053287"/>
            <a:ext cx="1163763" cy="28022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4AA911-E3BA-CF4E-9445-E48467C0C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6085" y="3957384"/>
            <a:ext cx="4838218" cy="2676815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CE3E62D-C459-B945-AA2B-D830D18377D8}"/>
              </a:ext>
            </a:extLst>
          </p:cNvPr>
          <p:cNvCxnSpPr>
            <a:cxnSpLocks/>
          </p:cNvCxnSpPr>
          <p:nvPr/>
        </p:nvCxnSpPr>
        <p:spPr>
          <a:xfrm>
            <a:off x="4920826" y="1214666"/>
            <a:ext cx="21275" cy="1679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7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98639a4dc7_0_207"/>
          <p:cNvSpPr txBox="1">
            <a:spLocks noGrp="1"/>
          </p:cNvSpPr>
          <p:nvPr>
            <p:ph type="title"/>
          </p:nvPr>
        </p:nvSpPr>
        <p:spPr>
          <a:xfrm>
            <a:off x="217675" y="86900"/>
            <a:ext cx="10515600" cy="82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3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Регистрация на</a:t>
            </a:r>
            <a:r>
              <a:rPr lang="ru-RU" sz="3300" dirty="0">
                <a:solidFill>
                  <a:srgbClr val="2584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00" dirty="0" err="1">
                <a:solidFill>
                  <a:srgbClr val="258442"/>
                </a:solidFill>
                <a:latin typeface="Calibri"/>
                <a:ea typeface="Calibri"/>
                <a:cs typeface="Calibri"/>
                <a:sym typeface="Calibri"/>
              </a:rPr>
              <a:t>Своё.Фермерство</a:t>
            </a:r>
            <a:r>
              <a:rPr lang="ru-RU" sz="3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3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2" name="Google Shape;962;g98639a4dc7_0_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4750" y="253475"/>
            <a:ext cx="2281525" cy="4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g98639a4dc7_0_207"/>
          <p:cNvSpPr txBox="1"/>
          <p:nvPr/>
        </p:nvSpPr>
        <p:spPr>
          <a:xfrm>
            <a:off x="832806" y="1039150"/>
            <a:ext cx="38967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Шаг 2: Управление адресами в ЛК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4" name="Google Shape;964;g98639a4dc7_0_207"/>
          <p:cNvGrpSpPr/>
          <p:nvPr/>
        </p:nvGrpSpPr>
        <p:grpSpPr>
          <a:xfrm>
            <a:off x="305798" y="971561"/>
            <a:ext cx="356249" cy="380566"/>
            <a:chOff x="1081088" y="3530601"/>
            <a:chExt cx="465138" cy="496888"/>
          </a:xfrm>
        </p:grpSpPr>
        <p:sp>
          <p:nvSpPr>
            <p:cNvPr id="965" name="Google Shape;965;g98639a4dc7_0_207"/>
            <p:cNvSpPr/>
            <p:nvPr/>
          </p:nvSpPr>
          <p:spPr>
            <a:xfrm>
              <a:off x="1374776" y="3927476"/>
              <a:ext cx="23700" cy="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g98639a4dc7_0_207"/>
            <p:cNvSpPr/>
            <p:nvPr/>
          </p:nvSpPr>
          <p:spPr>
            <a:xfrm>
              <a:off x="1279526" y="3530601"/>
              <a:ext cx="266700" cy="496888"/>
            </a:xfrm>
            <a:custGeom>
              <a:avLst/>
              <a:gdLst/>
              <a:ahLst/>
              <a:cxnLst/>
              <a:rect l="l" t="t" r="r" b="b"/>
              <a:pathLst>
                <a:path w="137" h="256" extrusionOk="0">
                  <a:moveTo>
                    <a:pt x="65" y="256"/>
                  </a:moveTo>
                  <a:cubicBezTo>
                    <a:pt x="57" y="256"/>
                    <a:pt x="57" y="256"/>
                    <a:pt x="57" y="256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6"/>
                    <a:pt x="59" y="204"/>
                    <a:pt x="61" y="204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96" y="204"/>
                    <a:pt x="105" y="195"/>
                    <a:pt x="105" y="184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6"/>
                    <a:pt x="107" y="144"/>
                    <a:pt x="109" y="144"/>
                  </a:cubicBezTo>
                  <a:cubicBezTo>
                    <a:pt x="129" y="144"/>
                    <a:pt x="129" y="144"/>
                    <a:pt x="129" y="144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8"/>
                    <a:pt x="105" y="88"/>
                  </a:cubicBezTo>
                  <a:cubicBezTo>
                    <a:pt x="105" y="44"/>
                    <a:pt x="69" y="8"/>
                    <a:pt x="25" y="8"/>
                  </a:cubicBezTo>
                  <a:cubicBezTo>
                    <a:pt x="17" y="8"/>
                    <a:pt x="10" y="9"/>
                    <a:pt x="2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1"/>
                    <a:pt x="17" y="0"/>
                    <a:pt x="25" y="0"/>
                  </a:cubicBezTo>
                  <a:cubicBezTo>
                    <a:pt x="73" y="0"/>
                    <a:pt x="113" y="39"/>
                    <a:pt x="113" y="87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7" y="139"/>
                    <a:pt x="137" y="139"/>
                    <a:pt x="137" y="140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50"/>
                    <a:pt x="135" y="152"/>
                    <a:pt x="133" y="152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3" y="184"/>
                    <a:pt x="113" y="184"/>
                    <a:pt x="113" y="184"/>
                  </a:cubicBezTo>
                  <a:cubicBezTo>
                    <a:pt x="113" y="199"/>
                    <a:pt x="101" y="212"/>
                    <a:pt x="85" y="212"/>
                  </a:cubicBezTo>
                  <a:cubicBezTo>
                    <a:pt x="65" y="212"/>
                    <a:pt x="65" y="212"/>
                    <a:pt x="65" y="212"/>
                  </a:cubicBezTo>
                  <a:lnTo>
                    <a:pt x="65" y="2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g98639a4dc7_0_207"/>
            <p:cNvSpPr/>
            <p:nvPr/>
          </p:nvSpPr>
          <p:spPr>
            <a:xfrm>
              <a:off x="1198563" y="3836988"/>
              <a:ext cx="36513" cy="190500"/>
            </a:xfrm>
            <a:custGeom>
              <a:avLst/>
              <a:gdLst/>
              <a:ahLst/>
              <a:cxnLst/>
              <a:rect l="l" t="t" r="r" b="b"/>
              <a:pathLst>
                <a:path w="19" h="98" extrusionOk="0">
                  <a:moveTo>
                    <a:pt x="19" y="98"/>
                  </a:moveTo>
                  <a:cubicBezTo>
                    <a:pt x="11" y="98"/>
                    <a:pt x="11" y="98"/>
                    <a:pt x="11" y="9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33"/>
                    <a:pt x="5" y="18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15"/>
                    <a:pt x="19" y="32"/>
                    <a:pt x="19" y="50"/>
                  </a:cubicBezTo>
                  <a:lnTo>
                    <a:pt x="19" y="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g98639a4dc7_0_207"/>
            <p:cNvSpPr/>
            <p:nvPr/>
          </p:nvSpPr>
          <p:spPr>
            <a:xfrm>
              <a:off x="1111251" y="3562351"/>
              <a:ext cx="263525" cy="263525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6" y="0"/>
                    <a:pt x="136" y="30"/>
                    <a:pt x="136" y="68"/>
                  </a:cubicBezTo>
                  <a:cubicBezTo>
                    <a:pt x="136" y="105"/>
                    <a:pt x="106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g98639a4dc7_0_207"/>
            <p:cNvSpPr/>
            <p:nvPr/>
          </p:nvSpPr>
          <p:spPr>
            <a:xfrm>
              <a:off x="1150938" y="3598863"/>
              <a:ext cx="101600" cy="103188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48" y="53"/>
                  </a:moveTo>
                  <a:cubicBezTo>
                    <a:pt x="47" y="53"/>
                    <a:pt x="46" y="52"/>
                    <a:pt x="45" y="5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3" y="47"/>
                    <a:pt x="53" y="50"/>
                    <a:pt x="51" y="52"/>
                  </a:cubicBezTo>
                  <a:cubicBezTo>
                    <a:pt x="50" y="52"/>
                    <a:pt x="49" y="53"/>
                    <a:pt x="48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g98639a4dc7_0_207"/>
            <p:cNvSpPr/>
            <p:nvPr/>
          </p:nvSpPr>
          <p:spPr>
            <a:xfrm>
              <a:off x="1081088" y="3530601"/>
              <a:ext cx="84138" cy="85725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40" y="44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2"/>
                    <a:pt x="0" y="20"/>
                    <a:pt x="0" y="19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2"/>
                    <a:pt x="44" y="23"/>
                    <a:pt x="44" y="24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2" y="44"/>
                    <a:pt x="40" y="44"/>
                  </a:cubicBezTo>
                  <a:close/>
                  <a:moveTo>
                    <a:pt x="26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19" y="19"/>
                    <a:pt x="17" y="20"/>
                  </a:cubicBezTo>
                  <a:cubicBezTo>
                    <a:pt x="12" y="22"/>
                    <a:pt x="12" y="22"/>
                    <a:pt x="12" y="22"/>
                  </a:cubicBezTo>
                  <a:lnTo>
                    <a:pt x="26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g98639a4dc7_0_207"/>
            <p:cNvSpPr/>
            <p:nvPr/>
          </p:nvSpPr>
          <p:spPr>
            <a:xfrm>
              <a:off x="1150938" y="3600451"/>
              <a:ext cx="185738" cy="187325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75" y="0"/>
                    <a:pt x="96" y="21"/>
                    <a:pt x="96" y="48"/>
                  </a:cubicBezTo>
                  <a:cubicBezTo>
                    <a:pt x="96" y="74"/>
                    <a:pt x="75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g98639a4dc7_0_207"/>
            <p:cNvSpPr/>
            <p:nvPr/>
          </p:nvSpPr>
          <p:spPr>
            <a:xfrm>
              <a:off x="1189038" y="3640138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  <a:cubicBezTo>
                    <a:pt x="56" y="43"/>
                    <a:pt x="44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3" name="Google Shape;973;g98639a4dc7_0_207"/>
          <p:cNvSpPr txBox="1"/>
          <p:nvPr/>
        </p:nvSpPr>
        <p:spPr>
          <a:xfrm>
            <a:off x="5162850" y="1520825"/>
            <a:ext cx="6793500" cy="51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этом шаге нужно указать Адрес\адреса, по которому можно будет осуществить самовывоз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 заполнить поля и нажать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адресов несколько, можно добавить все, нажав кнопку добавить.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Заполнение данного раздела позволяет выбрать опцию «Самовывоз» при добавлении предложения.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7" name="Google Shape;977;g98639a4dc7_0_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0320" y="2235739"/>
            <a:ext cx="1400516" cy="3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131E83-567F-2047-B008-296AAD8A1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50" y="1688780"/>
            <a:ext cx="4729506" cy="234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7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98639a4dc7_0_106"/>
          <p:cNvSpPr txBox="1">
            <a:spLocks noGrp="1"/>
          </p:cNvSpPr>
          <p:nvPr>
            <p:ph type="title"/>
          </p:nvPr>
        </p:nvSpPr>
        <p:spPr>
          <a:xfrm>
            <a:off x="235725" y="135122"/>
            <a:ext cx="10515600" cy="82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3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Регистрация на</a:t>
            </a:r>
            <a:r>
              <a:rPr lang="ru-RU" sz="3300" dirty="0">
                <a:solidFill>
                  <a:srgbClr val="2584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00" dirty="0" err="1">
                <a:solidFill>
                  <a:srgbClr val="258442"/>
                </a:solidFill>
                <a:latin typeface="Calibri"/>
                <a:ea typeface="Calibri"/>
                <a:cs typeface="Calibri"/>
                <a:sym typeface="Calibri"/>
              </a:rPr>
              <a:t>Своё.Фермерство</a:t>
            </a:r>
            <a:r>
              <a:rPr lang="ru-RU" sz="3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3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5" name="Google Shape;1055;g98639a4dc7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4750" y="253475"/>
            <a:ext cx="2281525" cy="4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g98639a4dc7_0_106"/>
          <p:cNvSpPr txBox="1"/>
          <p:nvPr/>
        </p:nvSpPr>
        <p:spPr>
          <a:xfrm>
            <a:off x="832806" y="1039150"/>
            <a:ext cx="38967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Шаг 3: Мои предложения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7" name="Google Shape;1057;g98639a4dc7_0_106"/>
          <p:cNvGrpSpPr/>
          <p:nvPr/>
        </p:nvGrpSpPr>
        <p:grpSpPr>
          <a:xfrm>
            <a:off x="305798" y="971561"/>
            <a:ext cx="356249" cy="380566"/>
            <a:chOff x="1081088" y="3530601"/>
            <a:chExt cx="465138" cy="496888"/>
          </a:xfrm>
        </p:grpSpPr>
        <p:sp>
          <p:nvSpPr>
            <p:cNvPr id="1058" name="Google Shape;1058;g98639a4dc7_0_106"/>
            <p:cNvSpPr/>
            <p:nvPr/>
          </p:nvSpPr>
          <p:spPr>
            <a:xfrm>
              <a:off x="1374776" y="3927476"/>
              <a:ext cx="23700" cy="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g98639a4dc7_0_106"/>
            <p:cNvSpPr/>
            <p:nvPr/>
          </p:nvSpPr>
          <p:spPr>
            <a:xfrm>
              <a:off x="1279526" y="3530601"/>
              <a:ext cx="266700" cy="496888"/>
            </a:xfrm>
            <a:custGeom>
              <a:avLst/>
              <a:gdLst/>
              <a:ahLst/>
              <a:cxnLst/>
              <a:rect l="l" t="t" r="r" b="b"/>
              <a:pathLst>
                <a:path w="137" h="256" extrusionOk="0">
                  <a:moveTo>
                    <a:pt x="65" y="256"/>
                  </a:moveTo>
                  <a:cubicBezTo>
                    <a:pt x="57" y="256"/>
                    <a:pt x="57" y="256"/>
                    <a:pt x="57" y="256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6"/>
                    <a:pt x="59" y="204"/>
                    <a:pt x="61" y="204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96" y="204"/>
                    <a:pt x="105" y="195"/>
                    <a:pt x="105" y="184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6"/>
                    <a:pt x="107" y="144"/>
                    <a:pt x="109" y="144"/>
                  </a:cubicBezTo>
                  <a:cubicBezTo>
                    <a:pt x="129" y="144"/>
                    <a:pt x="129" y="144"/>
                    <a:pt x="129" y="144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8"/>
                    <a:pt x="105" y="88"/>
                  </a:cubicBezTo>
                  <a:cubicBezTo>
                    <a:pt x="105" y="44"/>
                    <a:pt x="69" y="8"/>
                    <a:pt x="25" y="8"/>
                  </a:cubicBezTo>
                  <a:cubicBezTo>
                    <a:pt x="17" y="8"/>
                    <a:pt x="10" y="9"/>
                    <a:pt x="2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1"/>
                    <a:pt x="17" y="0"/>
                    <a:pt x="25" y="0"/>
                  </a:cubicBezTo>
                  <a:cubicBezTo>
                    <a:pt x="73" y="0"/>
                    <a:pt x="113" y="39"/>
                    <a:pt x="113" y="87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7" y="139"/>
                    <a:pt x="137" y="139"/>
                    <a:pt x="137" y="140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50"/>
                    <a:pt x="135" y="152"/>
                    <a:pt x="133" y="152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3" y="184"/>
                    <a:pt x="113" y="184"/>
                    <a:pt x="113" y="184"/>
                  </a:cubicBezTo>
                  <a:cubicBezTo>
                    <a:pt x="113" y="199"/>
                    <a:pt x="101" y="212"/>
                    <a:pt x="85" y="212"/>
                  </a:cubicBezTo>
                  <a:cubicBezTo>
                    <a:pt x="65" y="212"/>
                    <a:pt x="65" y="212"/>
                    <a:pt x="65" y="212"/>
                  </a:cubicBezTo>
                  <a:lnTo>
                    <a:pt x="65" y="2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g98639a4dc7_0_106"/>
            <p:cNvSpPr/>
            <p:nvPr/>
          </p:nvSpPr>
          <p:spPr>
            <a:xfrm>
              <a:off x="1198563" y="3836988"/>
              <a:ext cx="36513" cy="190500"/>
            </a:xfrm>
            <a:custGeom>
              <a:avLst/>
              <a:gdLst/>
              <a:ahLst/>
              <a:cxnLst/>
              <a:rect l="l" t="t" r="r" b="b"/>
              <a:pathLst>
                <a:path w="19" h="98" extrusionOk="0">
                  <a:moveTo>
                    <a:pt x="19" y="98"/>
                  </a:moveTo>
                  <a:cubicBezTo>
                    <a:pt x="11" y="98"/>
                    <a:pt x="11" y="98"/>
                    <a:pt x="11" y="9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33"/>
                    <a:pt x="5" y="18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15"/>
                    <a:pt x="19" y="32"/>
                    <a:pt x="19" y="50"/>
                  </a:cubicBezTo>
                  <a:lnTo>
                    <a:pt x="19" y="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g98639a4dc7_0_106"/>
            <p:cNvSpPr/>
            <p:nvPr/>
          </p:nvSpPr>
          <p:spPr>
            <a:xfrm>
              <a:off x="1111251" y="3562351"/>
              <a:ext cx="263525" cy="263525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6" y="0"/>
                    <a:pt x="136" y="30"/>
                    <a:pt x="136" y="68"/>
                  </a:cubicBezTo>
                  <a:cubicBezTo>
                    <a:pt x="136" y="105"/>
                    <a:pt x="106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g98639a4dc7_0_106"/>
            <p:cNvSpPr/>
            <p:nvPr/>
          </p:nvSpPr>
          <p:spPr>
            <a:xfrm>
              <a:off x="1150938" y="3598863"/>
              <a:ext cx="101600" cy="103188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48" y="53"/>
                  </a:moveTo>
                  <a:cubicBezTo>
                    <a:pt x="47" y="53"/>
                    <a:pt x="46" y="52"/>
                    <a:pt x="45" y="5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3" y="47"/>
                    <a:pt x="53" y="50"/>
                    <a:pt x="51" y="52"/>
                  </a:cubicBezTo>
                  <a:cubicBezTo>
                    <a:pt x="50" y="52"/>
                    <a:pt x="49" y="53"/>
                    <a:pt x="48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g98639a4dc7_0_106"/>
            <p:cNvSpPr/>
            <p:nvPr/>
          </p:nvSpPr>
          <p:spPr>
            <a:xfrm>
              <a:off x="1081088" y="3530601"/>
              <a:ext cx="84138" cy="85725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40" y="44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2"/>
                    <a:pt x="0" y="20"/>
                    <a:pt x="0" y="19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2"/>
                    <a:pt x="44" y="23"/>
                    <a:pt x="44" y="24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2" y="44"/>
                    <a:pt x="40" y="44"/>
                  </a:cubicBezTo>
                  <a:close/>
                  <a:moveTo>
                    <a:pt x="26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19" y="19"/>
                    <a:pt x="17" y="20"/>
                  </a:cubicBezTo>
                  <a:cubicBezTo>
                    <a:pt x="12" y="22"/>
                    <a:pt x="12" y="22"/>
                    <a:pt x="12" y="22"/>
                  </a:cubicBezTo>
                  <a:lnTo>
                    <a:pt x="26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g98639a4dc7_0_106"/>
            <p:cNvSpPr/>
            <p:nvPr/>
          </p:nvSpPr>
          <p:spPr>
            <a:xfrm>
              <a:off x="1150938" y="3600451"/>
              <a:ext cx="185738" cy="187325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75" y="0"/>
                    <a:pt x="96" y="21"/>
                    <a:pt x="96" y="48"/>
                  </a:cubicBezTo>
                  <a:cubicBezTo>
                    <a:pt x="96" y="74"/>
                    <a:pt x="75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g98639a4dc7_0_106"/>
            <p:cNvSpPr/>
            <p:nvPr/>
          </p:nvSpPr>
          <p:spPr>
            <a:xfrm>
              <a:off x="1189038" y="3640138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  <a:cubicBezTo>
                    <a:pt x="56" y="43"/>
                    <a:pt x="44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6" name="Google Shape;1066;g98639a4dc7_0_106"/>
          <p:cNvSpPr txBox="1"/>
          <p:nvPr/>
        </p:nvSpPr>
        <p:spPr>
          <a:xfrm>
            <a:off x="5109075" y="1284550"/>
            <a:ext cx="6847200" cy="50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В разделе мои предложения нажимаем кнопку Добавить предложения и переходим к заполнению информации о товаре. Все пункты должны быть заполнены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lang="ru-RU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Наименование:</a:t>
            </a:r>
            <a:r>
              <a:rPr lang="ru-RU" dirty="0">
                <a:solidFill>
                  <a:srgbClr val="2584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название продукта с заглавной буквы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Артикул: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у фермера нет артикулов на продукцию, присваиваем самостоятельно начиная с единицы (артикул 1, следующий загружаемый товар  артикул 2 и т.д.) Артикулы у одного продавца не могут повторяться, не должны содержать букв и регистров.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Цена:</a:t>
            </a:r>
            <a:r>
              <a:rPr lang="ru-RU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цена товара\без цены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Количество товара:</a:t>
            </a:r>
            <a:r>
              <a:rPr lang="ru-RU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Указываем количество товара за указанную цену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Условия продажи: </a:t>
            </a:r>
            <a:r>
              <a:rPr lang="ru-RU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Указываем условия о продаже товара (предоплата, кредит и т.д.)</a:t>
            </a:r>
            <a:endParaRPr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Количество товара в порции:</a:t>
            </a:r>
            <a:r>
              <a:rPr lang="ru-RU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вес/объем продукта, который будет в продаваемой позиции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Загрузка фото: 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загрузка фотографии товара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Если у продавца большое количество товара, можно заполнить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ексель</a:t>
            </a:r>
            <a:r>
              <a:rPr lang="ru-RU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файл, обратиться к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Сандрыкиной</a:t>
            </a:r>
            <a:r>
              <a:rPr lang="ru-RU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Ларисе +7-964-565-07-08</a:t>
            </a:r>
            <a:endParaRPr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33611A-4919-DC46-8CEB-A751AE2EF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3" y="1437305"/>
            <a:ext cx="4629873" cy="2263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BEE3C7-40E6-5341-BBD7-819384EF9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35999"/>
            <a:ext cx="4872942" cy="27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4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98639a4dc7_0_106"/>
          <p:cNvSpPr txBox="1">
            <a:spLocks noGrp="1"/>
          </p:cNvSpPr>
          <p:nvPr>
            <p:ph type="title"/>
          </p:nvPr>
        </p:nvSpPr>
        <p:spPr>
          <a:xfrm>
            <a:off x="235725" y="135122"/>
            <a:ext cx="10515600" cy="82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3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Регистрация на</a:t>
            </a:r>
            <a:r>
              <a:rPr lang="ru-RU" sz="3300" dirty="0">
                <a:solidFill>
                  <a:srgbClr val="25844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00" dirty="0" err="1">
                <a:solidFill>
                  <a:srgbClr val="258442"/>
                </a:solidFill>
                <a:latin typeface="Calibri"/>
                <a:ea typeface="Calibri"/>
                <a:cs typeface="Calibri"/>
                <a:sym typeface="Calibri"/>
              </a:rPr>
              <a:t>Своё.Фермерство</a:t>
            </a:r>
            <a:r>
              <a:rPr lang="ru-RU" sz="3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3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5" name="Google Shape;1055;g98639a4dc7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4750" y="253475"/>
            <a:ext cx="2281525" cy="4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g98639a4dc7_0_106"/>
          <p:cNvSpPr txBox="1"/>
          <p:nvPr/>
        </p:nvSpPr>
        <p:spPr>
          <a:xfrm>
            <a:off x="832806" y="1039150"/>
            <a:ext cx="38967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Шаг 4: </a:t>
            </a:r>
            <a:r>
              <a:rPr lang="ru-RU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Модерация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7" name="Google Shape;1057;g98639a4dc7_0_106"/>
          <p:cNvGrpSpPr/>
          <p:nvPr/>
        </p:nvGrpSpPr>
        <p:grpSpPr>
          <a:xfrm>
            <a:off x="305798" y="971561"/>
            <a:ext cx="356249" cy="380566"/>
            <a:chOff x="1081088" y="3530601"/>
            <a:chExt cx="465138" cy="496888"/>
          </a:xfrm>
        </p:grpSpPr>
        <p:sp>
          <p:nvSpPr>
            <p:cNvPr id="1058" name="Google Shape;1058;g98639a4dc7_0_106"/>
            <p:cNvSpPr/>
            <p:nvPr/>
          </p:nvSpPr>
          <p:spPr>
            <a:xfrm>
              <a:off x="1374776" y="3927476"/>
              <a:ext cx="23700" cy="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g98639a4dc7_0_106"/>
            <p:cNvSpPr/>
            <p:nvPr/>
          </p:nvSpPr>
          <p:spPr>
            <a:xfrm>
              <a:off x="1279526" y="3530601"/>
              <a:ext cx="266700" cy="496888"/>
            </a:xfrm>
            <a:custGeom>
              <a:avLst/>
              <a:gdLst/>
              <a:ahLst/>
              <a:cxnLst/>
              <a:rect l="l" t="t" r="r" b="b"/>
              <a:pathLst>
                <a:path w="137" h="256" extrusionOk="0">
                  <a:moveTo>
                    <a:pt x="65" y="256"/>
                  </a:moveTo>
                  <a:cubicBezTo>
                    <a:pt x="57" y="256"/>
                    <a:pt x="57" y="256"/>
                    <a:pt x="57" y="256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6"/>
                    <a:pt x="59" y="204"/>
                    <a:pt x="61" y="204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96" y="204"/>
                    <a:pt x="105" y="195"/>
                    <a:pt x="105" y="184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6"/>
                    <a:pt x="107" y="144"/>
                    <a:pt x="109" y="144"/>
                  </a:cubicBezTo>
                  <a:cubicBezTo>
                    <a:pt x="129" y="144"/>
                    <a:pt x="129" y="144"/>
                    <a:pt x="129" y="144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8"/>
                    <a:pt x="105" y="88"/>
                  </a:cubicBezTo>
                  <a:cubicBezTo>
                    <a:pt x="105" y="44"/>
                    <a:pt x="69" y="8"/>
                    <a:pt x="25" y="8"/>
                  </a:cubicBezTo>
                  <a:cubicBezTo>
                    <a:pt x="17" y="8"/>
                    <a:pt x="10" y="9"/>
                    <a:pt x="2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1"/>
                    <a:pt x="17" y="0"/>
                    <a:pt x="25" y="0"/>
                  </a:cubicBezTo>
                  <a:cubicBezTo>
                    <a:pt x="73" y="0"/>
                    <a:pt x="113" y="39"/>
                    <a:pt x="113" y="87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7" y="139"/>
                    <a:pt x="137" y="139"/>
                    <a:pt x="137" y="140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50"/>
                    <a:pt x="135" y="152"/>
                    <a:pt x="133" y="152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3" y="184"/>
                    <a:pt x="113" y="184"/>
                    <a:pt x="113" y="184"/>
                  </a:cubicBezTo>
                  <a:cubicBezTo>
                    <a:pt x="113" y="199"/>
                    <a:pt x="101" y="212"/>
                    <a:pt x="85" y="212"/>
                  </a:cubicBezTo>
                  <a:cubicBezTo>
                    <a:pt x="65" y="212"/>
                    <a:pt x="65" y="212"/>
                    <a:pt x="65" y="212"/>
                  </a:cubicBezTo>
                  <a:lnTo>
                    <a:pt x="65" y="2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g98639a4dc7_0_106"/>
            <p:cNvSpPr/>
            <p:nvPr/>
          </p:nvSpPr>
          <p:spPr>
            <a:xfrm>
              <a:off x="1198563" y="3836988"/>
              <a:ext cx="36513" cy="190500"/>
            </a:xfrm>
            <a:custGeom>
              <a:avLst/>
              <a:gdLst/>
              <a:ahLst/>
              <a:cxnLst/>
              <a:rect l="l" t="t" r="r" b="b"/>
              <a:pathLst>
                <a:path w="19" h="98" extrusionOk="0">
                  <a:moveTo>
                    <a:pt x="19" y="98"/>
                  </a:moveTo>
                  <a:cubicBezTo>
                    <a:pt x="11" y="98"/>
                    <a:pt x="11" y="98"/>
                    <a:pt x="11" y="9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33"/>
                    <a:pt x="5" y="18"/>
                    <a:pt x="0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15"/>
                    <a:pt x="19" y="32"/>
                    <a:pt x="19" y="50"/>
                  </a:cubicBezTo>
                  <a:lnTo>
                    <a:pt x="19" y="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g98639a4dc7_0_106"/>
            <p:cNvSpPr/>
            <p:nvPr/>
          </p:nvSpPr>
          <p:spPr>
            <a:xfrm>
              <a:off x="1111251" y="3562351"/>
              <a:ext cx="263525" cy="263525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68" y="136"/>
                  </a:moveTo>
                  <a:cubicBezTo>
                    <a:pt x="31" y="136"/>
                    <a:pt x="0" y="105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6" y="0"/>
                    <a:pt x="136" y="30"/>
                    <a:pt x="136" y="68"/>
                  </a:cubicBezTo>
                  <a:cubicBezTo>
                    <a:pt x="136" y="105"/>
                    <a:pt x="106" y="136"/>
                    <a:pt x="68" y="136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g98639a4dc7_0_106"/>
            <p:cNvSpPr/>
            <p:nvPr/>
          </p:nvSpPr>
          <p:spPr>
            <a:xfrm>
              <a:off x="1150938" y="3598863"/>
              <a:ext cx="101600" cy="103188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48" y="53"/>
                  </a:moveTo>
                  <a:cubicBezTo>
                    <a:pt x="47" y="53"/>
                    <a:pt x="46" y="52"/>
                    <a:pt x="45" y="5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3" y="47"/>
                    <a:pt x="53" y="50"/>
                    <a:pt x="51" y="52"/>
                  </a:cubicBezTo>
                  <a:cubicBezTo>
                    <a:pt x="50" y="52"/>
                    <a:pt x="49" y="53"/>
                    <a:pt x="48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g98639a4dc7_0_106"/>
            <p:cNvSpPr/>
            <p:nvPr/>
          </p:nvSpPr>
          <p:spPr>
            <a:xfrm>
              <a:off x="1081088" y="3530601"/>
              <a:ext cx="84138" cy="85725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40" y="44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2"/>
                    <a:pt x="0" y="20"/>
                    <a:pt x="0" y="19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2"/>
                    <a:pt x="44" y="23"/>
                    <a:pt x="44" y="24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2" y="44"/>
                    <a:pt x="40" y="44"/>
                  </a:cubicBezTo>
                  <a:close/>
                  <a:moveTo>
                    <a:pt x="26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19" y="19"/>
                    <a:pt x="17" y="20"/>
                  </a:cubicBezTo>
                  <a:cubicBezTo>
                    <a:pt x="12" y="22"/>
                    <a:pt x="12" y="22"/>
                    <a:pt x="12" y="22"/>
                  </a:cubicBezTo>
                  <a:lnTo>
                    <a:pt x="26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g98639a4dc7_0_106"/>
            <p:cNvSpPr/>
            <p:nvPr/>
          </p:nvSpPr>
          <p:spPr>
            <a:xfrm>
              <a:off x="1150938" y="3600451"/>
              <a:ext cx="185738" cy="187325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96"/>
                  </a:moveTo>
                  <a:cubicBezTo>
                    <a:pt x="22" y="96"/>
                    <a:pt x="0" y="74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75" y="0"/>
                    <a:pt x="96" y="21"/>
                    <a:pt x="96" y="48"/>
                  </a:cubicBezTo>
                  <a:cubicBezTo>
                    <a:pt x="96" y="74"/>
                    <a:pt x="75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g98639a4dc7_0_106"/>
            <p:cNvSpPr/>
            <p:nvPr/>
          </p:nvSpPr>
          <p:spPr>
            <a:xfrm>
              <a:off x="1189038" y="3640138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  <a:cubicBezTo>
                    <a:pt x="56" y="43"/>
                    <a:pt x="44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6" name="Google Shape;1066;g98639a4dc7_0_106"/>
          <p:cNvSpPr txBox="1"/>
          <p:nvPr/>
        </p:nvSpPr>
        <p:spPr>
          <a:xfrm>
            <a:off x="5109075" y="1284550"/>
            <a:ext cx="6847200" cy="50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После публикации товар попадает на </a:t>
            </a:r>
            <a:r>
              <a:rPr lang="ru-RU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модерацию</a:t>
            </a: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 Это займет некоторое время. После успешного прохождения </a:t>
            </a:r>
            <a:r>
              <a:rPr lang="ru-RU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модерации</a:t>
            </a: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товар отобразится в ЛК в разделе Мои предложения.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lang="ru-RU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Поздравляем, Ваш товар опубликован на сайте</a:t>
            </a:r>
            <a:r>
              <a:rPr lang="en-US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Своё.Фермерство</a:t>
            </a:r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lang="ru-RU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В случае возникновения технических проблем пишите на </a:t>
            </a:r>
            <a:endParaRPr lang="en" dirty="0"/>
          </a:p>
          <a:p>
            <a:r>
              <a:rPr lang="en" b="1" dirty="0">
                <a:solidFill>
                  <a:schemeClr val="accent1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svoehelp@rshbintech.ru</a:t>
            </a:r>
            <a:endParaRPr lang="en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endParaRPr lang="ru-RU" dirty="0"/>
          </a:p>
          <a:p>
            <a:r>
              <a:rPr lang="ru-RU" dirty="0"/>
              <a:t>По всем вопросам касательно размещения и добавления продукции обращайтесь к </a:t>
            </a:r>
            <a:r>
              <a:rPr lang="ru-RU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Сандрыкиной</a:t>
            </a:r>
            <a:r>
              <a:rPr lang="ru-RU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Ларисе +7-964-565-07-08 </a:t>
            </a:r>
            <a:r>
              <a:rPr lang="en-US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sandrykinala@rshb.ru</a:t>
            </a:r>
            <a:endParaRPr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DEB7C9-E63C-C84B-9A17-C9DA368AE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90" y="1609322"/>
            <a:ext cx="4787974" cy="32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7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Регистрация</a:t>
            </a:r>
            <a:endParaRPr/>
          </a:p>
        </p:txBody>
      </p:sp>
      <p:sp>
        <p:nvSpPr>
          <p:cNvPr id="743" name="Google Shape;743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/>
              <a:t>Регистрация на платформе Своё.Фермерство осуществляется </a:t>
            </a:r>
            <a:br>
              <a:rPr lang="ru-RU"/>
            </a:br>
            <a:r>
              <a:rPr lang="ru-RU"/>
              <a:t>в 2 этапа: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/>
              <a:t>         Регистрация представителя компании – физического лица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/>
              <a:t>         Подключение юридического лица или ИП</a:t>
            </a:r>
            <a:endParaRPr/>
          </a:p>
        </p:txBody>
      </p:sp>
      <p:sp>
        <p:nvSpPr>
          <p:cNvPr id="744" name="Google Shape;744;p40"/>
          <p:cNvSpPr/>
          <p:nvPr/>
        </p:nvSpPr>
        <p:spPr>
          <a:xfrm>
            <a:off x="838200" y="3233118"/>
            <a:ext cx="603631" cy="603631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45" name="Google Shape;745;p40"/>
          <p:cNvSpPr/>
          <p:nvPr/>
        </p:nvSpPr>
        <p:spPr>
          <a:xfrm>
            <a:off x="850817" y="4316657"/>
            <a:ext cx="564887" cy="564887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746" name="Google Shape;746;p40"/>
          <p:cNvCxnSpPr/>
          <p:nvPr/>
        </p:nvCxnSpPr>
        <p:spPr>
          <a:xfrm>
            <a:off x="1150175" y="3857069"/>
            <a:ext cx="0" cy="433461"/>
          </a:xfrm>
          <a:prstGeom prst="straightConnector1">
            <a:avLst/>
          </a:prstGeom>
          <a:noFill/>
          <a:ln w="92075" cap="flat" cmpd="sng">
            <a:solidFill>
              <a:srgbClr val="21823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108;p2" descr="Вырезка экрана">
            <a:extLst>
              <a:ext uri="{FF2B5EF4-FFF2-40B4-BE49-F238E27FC236}">
                <a16:creationId xmlns:a16="http://schemas.microsoft.com/office/drawing/2014/main" id="{C1529A46-A99D-014D-B028-7A8537A570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8172" y="361573"/>
            <a:ext cx="2873828" cy="62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09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/>
              <a:t>Шаг 1. Регистрация представителя компании – физического лица</a:t>
            </a:r>
            <a:endParaRPr/>
          </a:p>
        </p:txBody>
      </p:sp>
      <p:pic>
        <p:nvPicPr>
          <p:cNvPr id="752" name="Google Shape;752;p41"/>
          <p:cNvPicPr preferRelativeResize="0"/>
          <p:nvPr/>
        </p:nvPicPr>
        <p:blipFill rotWithShape="1">
          <a:blip r:embed="rId3">
            <a:alphaModFix/>
          </a:blip>
          <a:srcRect l="16806" t="13112" r="16639"/>
          <a:stretch/>
        </p:blipFill>
        <p:spPr>
          <a:xfrm>
            <a:off x="2675087" y="1882286"/>
            <a:ext cx="7111306" cy="456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88244" y="1690688"/>
            <a:ext cx="13620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41"/>
          <p:cNvSpPr/>
          <p:nvPr/>
        </p:nvSpPr>
        <p:spPr>
          <a:xfrm rot="5400000">
            <a:off x="10164013" y="1419097"/>
            <a:ext cx="1107440" cy="1648054"/>
          </a:xfrm>
          <a:prstGeom prst="flowChartOffpageConnector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41"/>
          <p:cNvSpPr/>
          <p:nvPr/>
        </p:nvSpPr>
        <p:spPr>
          <a:xfrm rot="-5400000" flipH="1">
            <a:off x="241611" y="2762778"/>
            <a:ext cx="2400696" cy="2466256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41"/>
          <p:cNvSpPr txBox="1"/>
          <p:nvPr/>
        </p:nvSpPr>
        <p:spPr>
          <a:xfrm>
            <a:off x="303128" y="2962418"/>
            <a:ext cx="242824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Чтобы начать работу с площадкой Своё.Фермерство, воспользуйтесь кнопкой входа, расположенной в правом верхнем углу панели меню.</a:t>
            </a:r>
            <a:endParaRPr/>
          </a:p>
        </p:txBody>
      </p:sp>
      <p:sp>
        <p:nvSpPr>
          <p:cNvPr id="757" name="Google Shape;757;p41"/>
          <p:cNvSpPr/>
          <p:nvPr/>
        </p:nvSpPr>
        <p:spPr>
          <a:xfrm>
            <a:off x="9179104" y="2123188"/>
            <a:ext cx="406400" cy="38608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08;p2" descr="Вырезка экрана">
            <a:extLst>
              <a:ext uri="{FF2B5EF4-FFF2-40B4-BE49-F238E27FC236}">
                <a16:creationId xmlns:a16="http://schemas.microsoft.com/office/drawing/2014/main" id="{3889AFC1-11BB-9B4C-B401-34D259FB0EB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88000" y="116445"/>
            <a:ext cx="2304000" cy="49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23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/>
              <a:t>Шаг 1.2 Форма регистрации</a:t>
            </a:r>
            <a:endParaRPr/>
          </a:p>
        </p:txBody>
      </p:sp>
      <p:sp>
        <p:nvSpPr>
          <p:cNvPr id="763" name="Google Shape;763;p42"/>
          <p:cNvSpPr/>
          <p:nvPr/>
        </p:nvSpPr>
        <p:spPr>
          <a:xfrm rot="-5400000" flipH="1">
            <a:off x="985587" y="2161201"/>
            <a:ext cx="2286684" cy="2534923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764" name="Google Shape;764;p42"/>
          <p:cNvSpPr txBox="1"/>
          <p:nvPr/>
        </p:nvSpPr>
        <p:spPr>
          <a:xfrm>
            <a:off x="968149" y="2452181"/>
            <a:ext cx="242824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открывшемся окне регистрации введите ваш номер телефона или 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e-mail, предварительно выбрав вариант «зарегистрироваться» и нажмите «Далее».</a:t>
            </a:r>
            <a:endParaRPr/>
          </a:p>
        </p:txBody>
      </p:sp>
      <p:pic>
        <p:nvPicPr>
          <p:cNvPr id="765" name="Google Shape;765;p42"/>
          <p:cNvPicPr preferRelativeResize="0"/>
          <p:nvPr/>
        </p:nvPicPr>
        <p:blipFill rotWithShape="1">
          <a:blip r:embed="rId3">
            <a:alphaModFix/>
          </a:blip>
          <a:srcRect l="39634" t="33979" r="39089" b="32948"/>
          <a:stretch/>
        </p:blipFill>
        <p:spPr>
          <a:xfrm>
            <a:off x="4328160" y="2113280"/>
            <a:ext cx="3799840" cy="332232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42"/>
          <p:cNvSpPr/>
          <p:nvPr/>
        </p:nvSpPr>
        <p:spPr>
          <a:xfrm>
            <a:off x="4023360" y="1767840"/>
            <a:ext cx="4318000" cy="420624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42"/>
          <p:cNvSpPr/>
          <p:nvPr/>
        </p:nvSpPr>
        <p:spPr>
          <a:xfrm>
            <a:off x="4602480" y="3418113"/>
            <a:ext cx="2032000" cy="599440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42"/>
          <p:cNvSpPr txBox="1"/>
          <p:nvPr/>
        </p:nvSpPr>
        <p:spPr>
          <a:xfrm>
            <a:off x="9057427" y="4386262"/>
            <a:ext cx="269026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повторном посещении сайта авторизация осуществляется тем же способом, значение «войти» будет выбрано по умолчанию и подсвечено зеленым цветом.</a:t>
            </a:r>
            <a:endParaRPr/>
          </a:p>
        </p:txBody>
      </p:sp>
      <p:sp>
        <p:nvSpPr>
          <p:cNvPr id="769" name="Google Shape;769;p42"/>
          <p:cNvSpPr txBox="1"/>
          <p:nvPr/>
        </p:nvSpPr>
        <p:spPr>
          <a:xfrm>
            <a:off x="973279" y="4724816"/>
            <a:ext cx="289768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Важно! Указывайте действительный телефон или e-mail, на него придет код подтверждения регистрации.</a:t>
            </a:r>
            <a:endParaRPr/>
          </a:p>
        </p:txBody>
      </p:sp>
      <p:sp>
        <p:nvSpPr>
          <p:cNvPr id="770" name="Google Shape;770;p42"/>
          <p:cNvSpPr/>
          <p:nvPr/>
        </p:nvSpPr>
        <p:spPr>
          <a:xfrm rot="5400000">
            <a:off x="9127528" y="3974651"/>
            <a:ext cx="2422297" cy="3009121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06140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pic>
        <p:nvPicPr>
          <p:cNvPr id="11" name="Google Shape;108;p2" descr="Вырезка экрана">
            <a:extLst>
              <a:ext uri="{FF2B5EF4-FFF2-40B4-BE49-F238E27FC236}">
                <a16:creationId xmlns:a16="http://schemas.microsoft.com/office/drawing/2014/main" id="{160BAFE8-4844-F840-9318-0D1BE92CE3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172" y="361573"/>
            <a:ext cx="2873828" cy="62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34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/>
              <a:t>Шаг 1.3. Ввод проверочного кода</a:t>
            </a:r>
            <a:endParaRPr/>
          </a:p>
        </p:txBody>
      </p:sp>
      <p:sp>
        <p:nvSpPr>
          <p:cNvPr id="776" name="Google Shape;776;p43"/>
          <p:cNvSpPr/>
          <p:nvPr/>
        </p:nvSpPr>
        <p:spPr>
          <a:xfrm rot="-5400000" flipH="1">
            <a:off x="727485" y="2537893"/>
            <a:ext cx="2379289" cy="2321977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777" name="Google Shape;777;p43"/>
          <p:cNvSpPr txBox="1"/>
          <p:nvPr/>
        </p:nvSpPr>
        <p:spPr>
          <a:xfrm>
            <a:off x="1118506" y="2695158"/>
            <a:ext cx="184912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Введите проверочный код, который пришел  на указанный вами телефон или e-mail и нажмите «Далее».</a:t>
            </a:r>
            <a:endParaRPr/>
          </a:p>
        </p:txBody>
      </p:sp>
      <p:sp>
        <p:nvSpPr>
          <p:cNvPr id="778" name="Google Shape;778;p43"/>
          <p:cNvSpPr/>
          <p:nvPr/>
        </p:nvSpPr>
        <p:spPr>
          <a:xfrm>
            <a:off x="4066903" y="1841718"/>
            <a:ext cx="4572000" cy="410944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9" name="Google Shape;779;p43"/>
          <p:cNvPicPr preferRelativeResize="0"/>
          <p:nvPr/>
        </p:nvPicPr>
        <p:blipFill rotWithShape="1">
          <a:blip r:embed="rId3">
            <a:alphaModFix/>
          </a:blip>
          <a:srcRect l="35758" t="22986" r="35051" b="27991"/>
          <a:stretch/>
        </p:blipFill>
        <p:spPr>
          <a:xfrm>
            <a:off x="4371701" y="1985727"/>
            <a:ext cx="3971108" cy="3751254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43"/>
          <p:cNvSpPr/>
          <p:nvPr/>
        </p:nvSpPr>
        <p:spPr>
          <a:xfrm>
            <a:off x="5048341" y="4711338"/>
            <a:ext cx="2520368" cy="811099"/>
          </a:xfrm>
          <a:prstGeom prst="ellipse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08;p2" descr="Вырезка экрана">
            <a:extLst>
              <a:ext uri="{FF2B5EF4-FFF2-40B4-BE49-F238E27FC236}">
                <a16:creationId xmlns:a16="http://schemas.microsoft.com/office/drawing/2014/main" id="{61C148AC-A495-E14D-A7C3-11B3232E56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172" y="214095"/>
            <a:ext cx="2873828" cy="62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14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/>
              <a:t>Шаг 1.4 Регистрация представителя компании</a:t>
            </a:r>
            <a:endParaRPr/>
          </a:p>
        </p:txBody>
      </p:sp>
      <p:sp>
        <p:nvSpPr>
          <p:cNvPr id="786" name="Google Shape;786;p44"/>
          <p:cNvSpPr/>
          <p:nvPr/>
        </p:nvSpPr>
        <p:spPr>
          <a:xfrm rot="-5400000" flipH="1">
            <a:off x="509117" y="2196741"/>
            <a:ext cx="3694942" cy="2843736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787" name="Google Shape;787;p44"/>
          <p:cNvSpPr txBox="1"/>
          <p:nvPr/>
        </p:nvSpPr>
        <p:spPr>
          <a:xfrm>
            <a:off x="1227352" y="2043856"/>
            <a:ext cx="242824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Заполните личные данные в открывшемся окне.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Обязательно подтвердите ваш e-mail и номер телефона,  поставьте галочку в строке согласия на обработку персональных данных.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Нажмите «Далее».</a:t>
            </a:r>
            <a:endParaRPr/>
          </a:p>
        </p:txBody>
      </p:sp>
      <p:pic>
        <p:nvPicPr>
          <p:cNvPr id="788" name="Google Shape;788;p44"/>
          <p:cNvPicPr preferRelativeResize="0"/>
          <p:nvPr/>
        </p:nvPicPr>
        <p:blipFill rotWithShape="1">
          <a:blip r:embed="rId3">
            <a:alphaModFix/>
          </a:blip>
          <a:srcRect l="24847" t="20741" r="23434" b="14074"/>
          <a:stretch/>
        </p:blipFill>
        <p:spPr>
          <a:xfrm>
            <a:off x="4818524" y="2043856"/>
            <a:ext cx="5544676" cy="3931089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44"/>
          <p:cNvSpPr/>
          <p:nvPr/>
        </p:nvSpPr>
        <p:spPr>
          <a:xfrm>
            <a:off x="4925474" y="4338320"/>
            <a:ext cx="1503680" cy="44580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4"/>
          <p:cNvSpPr/>
          <p:nvPr/>
        </p:nvSpPr>
        <p:spPr>
          <a:xfrm>
            <a:off x="6282897" y="3950820"/>
            <a:ext cx="1503680" cy="44580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44"/>
          <p:cNvSpPr/>
          <p:nvPr/>
        </p:nvSpPr>
        <p:spPr>
          <a:xfrm>
            <a:off x="4633661" y="1771137"/>
            <a:ext cx="5932739" cy="442646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44"/>
          <p:cNvSpPr/>
          <p:nvPr/>
        </p:nvSpPr>
        <p:spPr>
          <a:xfrm>
            <a:off x="7995577" y="5207728"/>
            <a:ext cx="1853813" cy="62164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8;p2" descr="Вырезка экрана">
            <a:extLst>
              <a:ext uri="{FF2B5EF4-FFF2-40B4-BE49-F238E27FC236}">
                <a16:creationId xmlns:a16="http://schemas.microsoft.com/office/drawing/2014/main" id="{7BE6F996-7487-2C4D-8AFE-7244B2B421F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19921" y="131125"/>
            <a:ext cx="2172079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74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45"/>
          <p:cNvPicPr preferRelativeResize="0"/>
          <p:nvPr/>
        </p:nvPicPr>
        <p:blipFill rotWithShape="1">
          <a:blip r:embed="rId3">
            <a:alphaModFix/>
          </a:blip>
          <a:srcRect l="24646" t="21928" r="23737" b="14881"/>
          <a:stretch/>
        </p:blipFill>
        <p:spPr>
          <a:xfrm>
            <a:off x="4267748" y="1731328"/>
            <a:ext cx="5989939" cy="43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/>
              <a:t>Шаг 2.1 Регистрация юр. лица или ИП</a:t>
            </a:r>
            <a:endParaRPr/>
          </a:p>
        </p:txBody>
      </p:sp>
      <p:sp>
        <p:nvSpPr>
          <p:cNvPr id="799" name="Google Shape;799;p45"/>
          <p:cNvSpPr/>
          <p:nvPr/>
        </p:nvSpPr>
        <p:spPr>
          <a:xfrm rot="-5400000" flipH="1">
            <a:off x="531786" y="2354056"/>
            <a:ext cx="3821941" cy="2656114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800" name="Google Shape;800;p45"/>
          <p:cNvSpPr txBox="1"/>
          <p:nvPr/>
        </p:nvSpPr>
        <p:spPr>
          <a:xfrm>
            <a:off x="1227352" y="2043856"/>
            <a:ext cx="242824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После заполнения персональных данных вам будет предложено перейти непосредственно к регистрации организации: юридического лица или ИП.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Чтобы осуществить регистрацию, нажмите «Далее».</a:t>
            </a:r>
            <a:endParaRPr/>
          </a:p>
        </p:txBody>
      </p:sp>
      <p:sp>
        <p:nvSpPr>
          <p:cNvPr id="801" name="Google Shape;801;p45"/>
          <p:cNvSpPr/>
          <p:nvPr/>
        </p:nvSpPr>
        <p:spPr>
          <a:xfrm>
            <a:off x="7593538" y="5172447"/>
            <a:ext cx="2190542" cy="70918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45"/>
          <p:cNvSpPr/>
          <p:nvPr/>
        </p:nvSpPr>
        <p:spPr>
          <a:xfrm>
            <a:off x="4393581" y="1618388"/>
            <a:ext cx="6162659" cy="451825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08;p2" descr="Вырезка экрана">
            <a:extLst>
              <a:ext uri="{FF2B5EF4-FFF2-40B4-BE49-F238E27FC236}">
                <a16:creationId xmlns:a16="http://schemas.microsoft.com/office/drawing/2014/main" id="{D702ECC4-93E5-CA4D-8204-B05F37CD96A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0461" y="54485"/>
            <a:ext cx="2501539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95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/>
              <a:t>Шаг 2.2 Регистрация юр. лица или ИП</a:t>
            </a:r>
            <a:endParaRPr/>
          </a:p>
        </p:txBody>
      </p:sp>
      <p:sp>
        <p:nvSpPr>
          <p:cNvPr id="808" name="Google Shape;808;p46"/>
          <p:cNvSpPr/>
          <p:nvPr/>
        </p:nvSpPr>
        <p:spPr>
          <a:xfrm rot="-5400000" flipH="1">
            <a:off x="1732889" y="1124353"/>
            <a:ext cx="1247398" cy="2843736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809" name="Google Shape;809;p46"/>
          <p:cNvSpPr txBox="1"/>
          <p:nvPr/>
        </p:nvSpPr>
        <p:spPr>
          <a:xfrm>
            <a:off x="1227352" y="2043856"/>
            <a:ext cx="24282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Выберите организационно-правовую форму. </a:t>
            </a:r>
            <a:endParaRPr/>
          </a:p>
        </p:txBody>
      </p:sp>
      <p:sp>
        <p:nvSpPr>
          <p:cNvPr id="810" name="Google Shape;810;p46"/>
          <p:cNvSpPr/>
          <p:nvPr/>
        </p:nvSpPr>
        <p:spPr>
          <a:xfrm>
            <a:off x="4393581" y="1618388"/>
            <a:ext cx="6162659" cy="451825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1" name="Google Shape;811;p46"/>
          <p:cNvPicPr preferRelativeResize="0"/>
          <p:nvPr/>
        </p:nvPicPr>
        <p:blipFill rotWithShape="1">
          <a:blip r:embed="rId3">
            <a:alphaModFix/>
          </a:blip>
          <a:srcRect l="27059" t="22088" r="24242" b="24403"/>
          <a:stretch/>
        </p:blipFill>
        <p:spPr>
          <a:xfrm>
            <a:off x="4561840" y="2043856"/>
            <a:ext cx="5803440" cy="358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8;p2" descr="Вырезка экрана">
            <a:extLst>
              <a:ext uri="{FF2B5EF4-FFF2-40B4-BE49-F238E27FC236}">
                <a16:creationId xmlns:a16="http://schemas.microsoft.com/office/drawing/2014/main" id="{D2997F8C-3E1F-F14C-86EA-74EAFEF6E2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172" y="133291"/>
            <a:ext cx="2873828" cy="62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82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4000"/>
              <a:t>Шаг 2.3 Регистрация юр. лица или ИП</a:t>
            </a:r>
            <a:endParaRPr/>
          </a:p>
        </p:txBody>
      </p:sp>
      <p:sp>
        <p:nvSpPr>
          <p:cNvPr id="817" name="Google Shape;817;p47"/>
          <p:cNvSpPr/>
          <p:nvPr/>
        </p:nvSpPr>
        <p:spPr>
          <a:xfrm rot="-5400000" flipH="1">
            <a:off x="1685503" y="1271064"/>
            <a:ext cx="1003603" cy="2505162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818" name="Google Shape;818;p47"/>
          <p:cNvSpPr txBox="1"/>
          <p:nvPr/>
        </p:nvSpPr>
        <p:spPr>
          <a:xfrm>
            <a:off x="1628503" y="265611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47"/>
          <p:cNvSpPr txBox="1"/>
          <p:nvPr/>
        </p:nvSpPr>
        <p:spPr>
          <a:xfrm>
            <a:off x="1158173" y="2186309"/>
            <a:ext cx="220333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открывшемся окне укажите ИНН и нажмите «Далее».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0" name="Google Shape;820;p47"/>
          <p:cNvPicPr preferRelativeResize="0"/>
          <p:nvPr/>
        </p:nvPicPr>
        <p:blipFill rotWithShape="1">
          <a:blip r:embed="rId3">
            <a:alphaModFix/>
          </a:blip>
          <a:srcRect l="4163" t="6139" r="7525"/>
          <a:stretch/>
        </p:blipFill>
        <p:spPr>
          <a:xfrm>
            <a:off x="4014515" y="1682755"/>
            <a:ext cx="7339285" cy="450959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21" name="Google Shape;821;p47"/>
          <p:cNvSpPr/>
          <p:nvPr/>
        </p:nvSpPr>
        <p:spPr>
          <a:xfrm>
            <a:off x="8030418" y="4969247"/>
            <a:ext cx="2190542" cy="70918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47"/>
          <p:cNvSpPr/>
          <p:nvPr/>
        </p:nvSpPr>
        <p:spPr>
          <a:xfrm>
            <a:off x="4572000" y="2651760"/>
            <a:ext cx="914400" cy="386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1B6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08;p2" descr="Вырезка экрана">
            <a:extLst>
              <a:ext uri="{FF2B5EF4-FFF2-40B4-BE49-F238E27FC236}">
                <a16:creationId xmlns:a16="http://schemas.microsoft.com/office/drawing/2014/main" id="{63F7AAE7-8FD8-A74C-AB15-735A38572E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8172" y="101318"/>
            <a:ext cx="2873828" cy="62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873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Широкоэкранный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Тема Office</vt:lpstr>
      <vt:lpstr>Регистрация на платформе Своё.Фермерство  пошаговая инструкция пользователя</vt:lpstr>
      <vt:lpstr>Регистрация</vt:lpstr>
      <vt:lpstr>Шаг 1. Регистрация представителя компании – физического лица</vt:lpstr>
      <vt:lpstr>Шаг 1.2 Форма регистрации</vt:lpstr>
      <vt:lpstr>Шаг 1.3. Ввод проверочного кода</vt:lpstr>
      <vt:lpstr>Шаг 1.4 Регистрация представителя компании</vt:lpstr>
      <vt:lpstr>Шаг 2.1 Регистрация юр. лица или ИП</vt:lpstr>
      <vt:lpstr>Шаг 2.2 Регистрация юр. лица или ИП</vt:lpstr>
      <vt:lpstr>Шаг 2.3 Регистрация юр. лица или ИП</vt:lpstr>
      <vt:lpstr>Шаг 2.4 Регистрация юр. лица или ИП</vt:lpstr>
      <vt:lpstr>Завершение регистрации</vt:lpstr>
      <vt:lpstr>Вход в личный кабинет</vt:lpstr>
      <vt:lpstr>Регистрация на Своё.Фермерство  </vt:lpstr>
      <vt:lpstr>Регистрация на Своё.Фермерство  </vt:lpstr>
      <vt:lpstr>Регистрация на Своё.Фермерство  </vt:lpstr>
      <vt:lpstr>Регистрация на Своё.Фермерство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на платформе Своё.Фермерство  пошаговая инструкция пользователя</dc:title>
  <dc:creator>Пластинина Елена Владимировна</dc:creator>
  <cp:lastModifiedBy>Пластинина Елена Владимировна</cp:lastModifiedBy>
  <cp:revision>1</cp:revision>
  <dcterms:created xsi:type="dcterms:W3CDTF">2021-03-17T01:47:26Z</dcterms:created>
  <dcterms:modified xsi:type="dcterms:W3CDTF">2021-03-17T01:47:36Z</dcterms:modified>
</cp:coreProperties>
</file>